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238" r:id="rId3"/>
    <p:sldId id="1239" r:id="rId4"/>
    <p:sldId id="1240" r:id="rId5"/>
    <p:sldId id="1241" r:id="rId6"/>
    <p:sldId id="1242" r:id="rId7"/>
    <p:sldId id="1243" r:id="rId8"/>
    <p:sldId id="1244" r:id="rId9"/>
    <p:sldId id="1245" r:id="rId10"/>
    <p:sldId id="1246" r:id="rId11"/>
    <p:sldId id="1247" r:id="rId12"/>
    <p:sldId id="1248" r:id="rId13"/>
    <p:sldId id="1249" r:id="rId14"/>
    <p:sldId id="1250" r:id="rId15"/>
    <p:sldId id="1251" r:id="rId16"/>
    <p:sldId id="1272" r:id="rId17"/>
    <p:sldId id="1252" r:id="rId18"/>
    <p:sldId id="1253" r:id="rId19"/>
    <p:sldId id="1256" r:id="rId20"/>
    <p:sldId id="1258" r:id="rId21"/>
    <p:sldId id="1259" r:id="rId22"/>
    <p:sldId id="1260"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11" d="100"/>
          <a:sy n="111" d="100"/>
        </p:scale>
        <p:origin x="69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中考总复习 道德与法治 人教版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综合测试卷四</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（考查范围：八年级下册）</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）某班计划制作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我国的国家机关</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学习展板，可以采用的内容是（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人民法院审理刑事、民事和行政案件</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审判机关行使国家审判权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人民检察院依法对犯罪嫌疑人涉嫌盗窃罪案提起公诉</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法律监督机关行使检察权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济宁市第十八届人大四次会议听取审议政府工作报告</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权力机关行使监督权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人民政府主动向社会公开信息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接受公众监督</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行政机关对公职人员进行监察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1844824"/>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53082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5933"/>
            <a:ext cx="11485848" cy="1130246"/>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赤峰中考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）道德与法治课堂上，同学们发现，一些概念之间存在着包含与被包含的关系。下列图示中的两个概念属于此种逻辑关系的是（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k68.jpg" descr="id:2147486556;FounderCES"/>
          <p:cNvPicPr/>
          <p:nvPr/>
        </p:nvPicPr>
        <p:blipFill>
          <a:blip r:embed="rId2"/>
          <a:stretch>
            <a:fillRect/>
          </a:stretch>
        </p:blipFill>
        <p:spPr>
          <a:xfrm>
            <a:off x="550590" y="2791295"/>
            <a:ext cx="2111375" cy="1246505"/>
          </a:xfrm>
          <a:prstGeom prst="rect">
            <a:avLst/>
          </a:prstGeom>
        </p:spPr>
      </p:pic>
      <p:pic>
        <p:nvPicPr>
          <p:cNvPr id="4" name="kk69.jpg" descr="id:2147486563;FounderCES"/>
          <p:cNvPicPr/>
          <p:nvPr/>
        </p:nvPicPr>
        <p:blipFill>
          <a:blip r:embed="rId3"/>
          <a:stretch>
            <a:fillRect/>
          </a:stretch>
        </p:blipFill>
        <p:spPr>
          <a:xfrm>
            <a:off x="3286894" y="2704869"/>
            <a:ext cx="2305050" cy="1332040"/>
          </a:xfrm>
          <a:prstGeom prst="rect">
            <a:avLst/>
          </a:prstGeom>
        </p:spPr>
      </p:pic>
      <p:pic>
        <p:nvPicPr>
          <p:cNvPr id="5" name="kk70.jpg" descr="id:2147486570;FounderCES"/>
          <p:cNvPicPr/>
          <p:nvPr/>
        </p:nvPicPr>
        <p:blipFill>
          <a:blip r:embed="rId4"/>
          <a:stretch>
            <a:fillRect/>
          </a:stretch>
        </p:blipFill>
        <p:spPr>
          <a:xfrm>
            <a:off x="5951190" y="2731501"/>
            <a:ext cx="2285423" cy="1316759"/>
          </a:xfrm>
          <a:prstGeom prst="rect">
            <a:avLst/>
          </a:prstGeom>
        </p:spPr>
      </p:pic>
      <p:pic>
        <p:nvPicPr>
          <p:cNvPr id="6" name="kk71.jpg" descr="id:2147486577;FounderCES"/>
          <p:cNvPicPr/>
          <p:nvPr/>
        </p:nvPicPr>
        <p:blipFill>
          <a:blip r:embed="rId5"/>
          <a:stretch>
            <a:fillRect/>
          </a:stretch>
        </p:blipFill>
        <p:spPr>
          <a:xfrm>
            <a:off x="8759502" y="2692388"/>
            <a:ext cx="2326934" cy="1344521"/>
          </a:xfrm>
          <a:prstGeom prst="rect">
            <a:avLst/>
          </a:prstGeom>
        </p:spPr>
      </p:pic>
      <p:sp>
        <p:nvSpPr>
          <p:cNvPr id="7" name="矩形 6"/>
          <p:cNvSpPr/>
          <p:nvPr/>
        </p:nvSpPr>
        <p:spPr>
          <a:xfrm>
            <a:off x="476994" y="3934797"/>
            <a:ext cx="11234836" cy="646331"/>
          </a:xfrm>
          <a:prstGeom prst="rect">
            <a:avLst/>
          </a:prstGeom>
        </p:spPr>
        <p:txBody>
          <a:bodyPr wrap="square">
            <a:spAutoFit/>
          </a:bodyPr>
          <a:lstStyle/>
          <a:p>
            <a:pPr algn="just">
              <a:lnSpc>
                <a:spcPct val="150000"/>
              </a:lnSpc>
              <a:spcAft>
                <a:spcPts val="0"/>
              </a:spcAft>
              <a:tabLst>
                <a:tab pos="2790825" algn="l"/>
                <a:tab pos="5490845" algn="l"/>
                <a:tab pos="8011160" algn="l"/>
              </a:tabLst>
            </a:pPr>
            <a:r>
              <a:rPr lang="en-US" altLang="zh-CN" sz="2400" b="0" smtClean="0">
                <a:solidFill>
                  <a:srgbClr val="000000"/>
                </a:solidFill>
                <a:cs typeface="Times New Roman" panose="02020603050405020304" pitchFamily="18" charset="0"/>
              </a:rPr>
              <a:t>             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B                               C</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8" name="矩形 7"/>
          <p:cNvSpPr/>
          <p:nvPr/>
        </p:nvSpPr>
        <p:spPr>
          <a:xfrm>
            <a:off x="9119542" y="206056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422457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日起施行的《人脸识别技术应用安全管理办法》规定，应用人脸识别技术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不得危害国家安全、损害公共利益、侵害个人合法权益。对此理解正确的是（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公民要按法定程序维权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法治标定了自由的界限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规则需要随时加以调整</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公民政治权利不受侵犯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24398" y="286156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8460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平凉中考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结对帮扶</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爱心甘肃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工程开展以来，甘肃省共有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万名干部与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万名关爱对象结对。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年开展联系交流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万人次、走访探视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万人次，帮办实事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万件，资助资金物资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4290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万元。开展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结对帮扶</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爱心甘肃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工程有利于（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帮助弱势群体</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保障社会公平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关爱困难群众</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消除贫富差距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07488" y="3027998"/>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6335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algn="dist"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滨州中考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）公平正义是人类追求的永恒目标。下列能体现这一目标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全国所有公共图书馆实现免费开放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某商家为牟取利益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掺假造假、以次充好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在学校餐厅打饭时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让自己好朋友插队站在自己前面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二战结束后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国际社会组建专门法庭进行了</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东京审判</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06084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5146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非选择题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本大题共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简答题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）某同学在学习法治专题相关知识时，制作了如下资料卡片，请你阅读卡片内容并回答问题。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月，十四届全国人大三次会议表决通过《全国人民代表大会关于修改＜中华人民共和国全国人民代表大会和地方各级人民代表大会代表法＞的决定》（</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以下简称代表法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），新增第六条规定。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第六条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全国人民代表大会和地方各级人民代表大会代表应当忠于宪法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弘扬宪法精神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维护宪法权威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维护社会主义法制的统一和尊严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为推进全面依法治国、建设更高水平的社会主义法治国家贡献力量。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结合材料，运用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的相关知识，说明代表法为什么新增这一规定？（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161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宪法是国家的根本法，在国家法律体系中具有最高法律地位、法律权威和法律效力。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代表法新增规定要求人大代表忠于宪法、依宪履职，体现出坚持以宪法和法律为行为准则。</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有利于捍卫宪法尊严，保证宪法实施，推进依宪治国。</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97010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探究题</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透视现象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与法同行</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阅读材料，回答下列问题。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583784" y="1832190"/>
            <a:ext cx="9022844" cy="3180986"/>
          </a:xfrm>
          <a:prstGeom prst="rect">
            <a:avLst/>
          </a:prstGeom>
        </p:spPr>
      </p:pic>
    </p:spTree>
    <p:extLst>
      <p:ext uri="{BB962C8B-B14F-4D97-AF65-F5344CB8AC3E}">
        <p14:creationId xmlns:p14="http://schemas.microsoft.com/office/powerpoint/2010/main" val="32896441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）漫画一中的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座霸</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未履行的基本义务和漫画二中男性的让座行为彰显的传统美德分别是什么？（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13254" y="243947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漫画一未履行的基本义务：遵守宪法和法律（</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或遵守公共秩序</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）；漫画二彰显的传统美德：与人为善（</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或尊重他人</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423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）请你谈谈实现由</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霸座</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让座</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的转变，会产生怎样的社会意义。（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至少</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64102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弘扬社会主义法治精神，维护社会公德，促进社会稳定等。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494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材料二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王某因聚众斗殴、开设赌场等行为被警方抓获。检察机关对此案提起公诉。人民法院公开审理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依法判处王某有期徒刑二十年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并处没收个人全部财产。对这一典型案件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媒体及时跟进报道。市民纷纷点赞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表示在法治社会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人人都应该遵守法律。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）材料中王某被处罚的结果，体现了法律区别于道德规范的最主要特征是什么？（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76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法律靠国家强制力保证实施。</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671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单项选择题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分。每题只有一个选项是符合题意的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月，教育部举办第十届全国学生</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学宪法　讲宪法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活动。通过开展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法治青年说</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宪法卫士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行动计划、宪法主题歌曲传唱等具体活动，加强学生宪法法治教育。这有利于学生（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认同宪法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完善宪法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践行宪法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183438" y="3140968"/>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2790825" algn="l"/>
                <a:tab pos="5490845" algn="l"/>
                <a:tab pos="8011160"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FFFFFF"/>
                </a:solidFill>
                <a:highlight>
                  <a:srgbClr val="808080"/>
                </a:highlight>
                <a:latin typeface="Times New Roman" panose="02020603050405020304" pitchFamily="18" charset="0"/>
                <a:ea typeface="黑体" panose="02010609060101010101" pitchFamily="49" charset="-122"/>
                <a:cs typeface="Times New Roman" panose="02020603050405020304" pitchFamily="18" charset="0"/>
              </a:rPr>
              <a:t>探究题</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连云港中考</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）同学们围绕</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强健体质</a:t>
            </a:r>
            <a:r>
              <a:rPr lang="en-US" altLang="zh-CN" sz="23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健康生活</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这一主题开展研究性学习，请你参与其中。</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81968293"/>
              </p:ext>
            </p:extLst>
          </p:nvPr>
        </p:nvGraphicFramePr>
        <p:xfrm>
          <a:off x="478582" y="1988840"/>
          <a:ext cx="11233248" cy="4206240"/>
        </p:xfrm>
        <a:graphic>
          <a:graphicData uri="http://schemas.openxmlformats.org/drawingml/2006/table">
            <a:tbl>
              <a:tblPr firstRow="1" firstCol="1" bandRow="1"/>
              <a:tblGrid>
                <a:gridCol w="1184789">
                  <a:extLst>
                    <a:ext uri="{9D8B030D-6E8A-4147-A177-3AD203B41FA5}">
                      <a16:colId xmlns:a16="http://schemas.microsoft.com/office/drawing/2014/main" val="3894871704"/>
                    </a:ext>
                  </a:extLst>
                </a:gridCol>
                <a:gridCol w="10048459">
                  <a:extLst>
                    <a:ext uri="{9D8B030D-6E8A-4147-A177-3AD203B41FA5}">
                      <a16:colId xmlns:a16="http://schemas.microsoft.com/office/drawing/2014/main" val="1527921590"/>
                    </a:ext>
                  </a:extLst>
                </a:gridCol>
              </a:tblGrid>
              <a:tr h="1547217">
                <a:tc>
                  <a:txBody>
                    <a:bodyPr/>
                    <a:lstStyle/>
                    <a:p>
                      <a:pPr algn="ctr"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学生体质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强健计划</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中共中央、国务院印发《教育强国建设规划纲要</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2024</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2035</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年</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》明确指出</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落实健康第一教育理念</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实施学生体质强健计划</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中小学生每天综合体育活动时间不低于</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小时</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加强校园足球建设</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有效控制近视率、肥胖率。</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9720060"/>
                  </a:ext>
                </a:extLst>
              </a:tr>
              <a:tr h="2320825">
                <a:tc>
                  <a:txBody>
                    <a:bodyPr/>
                    <a:lstStyle/>
                    <a:p>
                      <a:pPr algn="ctr" hangingPunct="0">
                        <a:lnSpc>
                          <a:spcPct val="150000"/>
                        </a:lnSpc>
                        <a:spcAft>
                          <a:spcPts val="0"/>
                        </a:spcAft>
                        <a:tabLst>
                          <a:tab pos="2790825" algn="l"/>
                          <a:tab pos="5490845" algn="l"/>
                          <a:tab pos="801116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专项行动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江苏省教育行政部门印发通知</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在全省义务教育学校实施</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专项行动</a:t>
                      </a:r>
                      <a:r>
                        <a:rPr lang="en-US" sz="23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即保证学生每天综合体育活动时间不低于</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小时</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课间活动时间</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分钟。</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90825" algn="l"/>
                          <a:tab pos="5490845" algn="l"/>
                          <a:tab pos="8011160" algn="l"/>
                        </a:tabLst>
                      </a:pP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江苏省各中小学迅速行动</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开展了丰富多彩的体育活动</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孩子们不仅在体育锻炼中享受乐趣</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体质健康水平也得到明显提升。某校实施专项行动以来</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学生肺活量优良率同比提升</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3262052"/>
                  </a:ext>
                </a:extLst>
              </a:tr>
            </a:tbl>
          </a:graphicData>
        </a:graphic>
      </p:graphicFrame>
    </p:spTree>
    <p:extLst>
      <p:ext uri="{BB962C8B-B14F-4D97-AF65-F5344CB8AC3E}">
        <p14:creationId xmlns:p14="http://schemas.microsoft.com/office/powerpoint/2010/main" val="1679483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extLst>
              <p:ext uri="{D42A27DB-BD31-4B8C-83A1-F6EECF244321}">
                <p14:modId xmlns:p14="http://schemas.microsoft.com/office/powerpoint/2010/main" val="3359025461"/>
              </p:ext>
            </p:extLst>
          </p:nvPr>
        </p:nvGraphicFramePr>
        <p:xfrm>
          <a:off x="453702" y="990952"/>
          <a:ext cx="11258128" cy="4937760"/>
        </p:xfrm>
        <a:graphic>
          <a:graphicData uri="http://schemas.openxmlformats.org/drawingml/2006/table">
            <a:tbl>
              <a:tblPr firstRow="1" firstCol="1" bandRow="1"/>
              <a:tblGrid>
                <a:gridCol w="1186607">
                  <a:extLst>
                    <a:ext uri="{9D8B030D-6E8A-4147-A177-3AD203B41FA5}">
                      <a16:colId xmlns:a16="http://schemas.microsoft.com/office/drawing/2014/main" val="1769190856"/>
                    </a:ext>
                  </a:extLst>
                </a:gridCol>
                <a:gridCol w="10071521">
                  <a:extLst>
                    <a:ext uri="{9D8B030D-6E8A-4147-A177-3AD203B41FA5}">
                      <a16:colId xmlns:a16="http://schemas.microsoft.com/office/drawing/2014/main" val="3033020827"/>
                    </a:ext>
                  </a:extLst>
                </a:gridCol>
              </a:tblGrid>
              <a:tr h="4525963">
                <a:tc>
                  <a:txBody>
                    <a:bodyPr/>
                    <a:lstStyle/>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健康护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航行动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过度摄入蔗糖会诱发肥胖。某地监测结果显示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中小学生含糖饮料饮用率高达</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。而同时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有些厂商的</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无糖</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饮品含糖量惊人。对此</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某市市场监督管理局开出《行政处罚决定书》。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决定文书号</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某市监处罚〔</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27</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违法行为类型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对商品或者服务作虚假或者引人误解的宣传。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事实与法律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检验报告显示</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公司宣称的</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无糖</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奶茶</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糖含量超过建议摄入量</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克。其未能真实全面告知消费者信息的行为违反了消费者权益保护法相关规定。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2790825" algn="l"/>
                          <a:tab pos="5490845" algn="l"/>
                          <a:tab pos="8011160" algn="l"/>
                        </a:tabLs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行政处罚内容</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没收违法所得</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罚款</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5919995"/>
                  </a:ext>
                </a:extLst>
              </a:tr>
            </a:tbl>
          </a:graphicData>
        </a:graphic>
      </p:graphicFrame>
    </p:spTree>
    <p:extLst>
      <p:ext uri="{BB962C8B-B14F-4D97-AF65-F5344CB8AC3E}">
        <p14:creationId xmlns:p14="http://schemas.microsoft.com/office/powerpoint/2010/main" val="36849203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2790825" algn="l"/>
                <a:tab pos="5490845" algn="l"/>
                <a:tab pos="801116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）江苏省贯彻落实党中央、国务院要求体现了什么道理？（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24070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我国实行民主集中制的原则，党是领导一切的；国务院是我国最高行政机关，统一领导地方各级人民政府；江苏省贯彻落实党中央和国务院要求，依法履行对青少年的保护职责。</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0636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）请分别从道德、法律的角度点评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公司的行为及其后果。（</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34508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公司虚假宣传的行为违背了诚信原则，会影响企业的信誉和企业形象；其未能真实全面地告知消费者信息的行为属于违法行为，需要承担相应的法律责任。</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58112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790825" algn="l"/>
                <a:tab pos="5490845" algn="l"/>
                <a:tab pos="801116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）青少年是自己健康的第一责任人。你打算如何承担这一责任？（</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3"/>
          <p:cNvSpPr txBox="1">
            <a:spLocks/>
          </p:cNvSpPr>
          <p:nvPr/>
        </p:nvSpPr>
        <p:spPr bwMode="auto">
          <a:xfrm>
            <a:off x="360854" y="512565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关注并爱惜自己的身体，养成健康的生活方式；增强安全意识，掌握基本的自救自护方法，提高自我保护能力。</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844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扬州中考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一老一小</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个人所得税专项附加扣除标准提高以来，广大纳税人因此受益，赡养抚养负担减轻，人权保护的底色擦得更亮。在我国，最大的人权是（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人身自由权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经济权利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政治权利</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人民幸福生活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98662" y="2924944"/>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332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资阳中考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）我们党自成立以来，始终高度重视加强作风建设。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日，中共中央办公厅印发《关于在全党开展深入贯彻中央八项规定精神学习教育的通知》，强调要锲而不舍落实中央八项规定精神，推进作风建设常态化长效化。这是因为（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党的作风建设是新时代加强党建的特有任务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党的作风建设关系党内风气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关系民心向背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全面从严治党是密切党群干群关系的必然要求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全面从严治党是推进中国式现代化的唯一途径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78410" y="270892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镇江中考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）在监督体系中，宪法监督制度具有基础性意义。下列行为属于宪法监督的是（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十三届全国人民代表大会一次会议通过了宪法修正案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国家工作人员就职时依照法律规定公开进行宪法宣誓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教育部组织全国学生开展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讲宪法</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全国人大常委会法工委审查纠正地方法规中与宪法不相符的内容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710830" y="2106978"/>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015"/>
            <a:ext cx="11485848" cy="445423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威海中考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日是第十一个国家宪法日。威海市开展</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法治文化节</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宪法亮屏行动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宪法知识竞答</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等丰富多彩的宣传活动，吸引市民热情参与。这些活动的开展（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有利于营造法治文化环境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方便广大市民履行监督宪法实施的职责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可以增强广大市民的宪法意识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有助于公民理解并认同宪法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增强对宪法的信服和尊崇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26683" y="2420888"/>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02820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西宁中考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）下侧漫画内容旨在保障受助者的（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隐私权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监督</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财产权</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受教育权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33.jpg" descr="id:2147486521;FounderCES"/>
          <p:cNvPicPr/>
          <p:nvPr/>
        </p:nvPicPr>
        <p:blipFill>
          <a:blip r:embed="rId2"/>
          <a:stretch>
            <a:fillRect/>
          </a:stretch>
        </p:blipFill>
        <p:spPr>
          <a:xfrm>
            <a:off x="3070870" y="1591243"/>
            <a:ext cx="4711070" cy="3388066"/>
          </a:xfrm>
          <a:prstGeom prst="rect">
            <a:avLst/>
          </a:prstGeom>
        </p:spPr>
      </p:pic>
      <p:sp>
        <p:nvSpPr>
          <p:cNvPr id="4" name="矩形 3"/>
          <p:cNvSpPr/>
          <p:nvPr/>
        </p:nvSpPr>
        <p:spPr>
          <a:xfrm>
            <a:off x="7984666" y="87421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84370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01590"/>
            <a:ext cx="11485848" cy="1130246"/>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）关于权利、义务相关概念之间的关系，下列图示中表达正确的是（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m34.jpg" descr="id:2147486528;FounderCES"/>
          <p:cNvPicPr/>
          <p:nvPr/>
        </p:nvPicPr>
        <p:blipFill>
          <a:blip r:embed="rId2"/>
          <a:stretch>
            <a:fillRect/>
          </a:stretch>
        </p:blipFill>
        <p:spPr>
          <a:xfrm>
            <a:off x="694606" y="2921832"/>
            <a:ext cx="1982343" cy="1294670"/>
          </a:xfrm>
          <a:prstGeom prst="rect">
            <a:avLst/>
          </a:prstGeom>
        </p:spPr>
      </p:pic>
      <p:pic>
        <p:nvPicPr>
          <p:cNvPr id="4" name="fm35.jpg" descr="id:2147486535;FounderCES"/>
          <p:cNvPicPr/>
          <p:nvPr/>
        </p:nvPicPr>
        <p:blipFill>
          <a:blip r:embed="rId3"/>
          <a:stretch>
            <a:fillRect/>
          </a:stretch>
        </p:blipFill>
        <p:spPr>
          <a:xfrm>
            <a:off x="3386378" y="2844310"/>
            <a:ext cx="2082997" cy="1359980"/>
          </a:xfrm>
          <a:prstGeom prst="rect">
            <a:avLst/>
          </a:prstGeom>
        </p:spPr>
      </p:pic>
      <p:pic>
        <p:nvPicPr>
          <p:cNvPr id="5" name="fm36.jpg" descr="id:2147486542;FounderCES"/>
          <p:cNvPicPr/>
          <p:nvPr/>
        </p:nvPicPr>
        <p:blipFill>
          <a:blip r:embed="rId4"/>
          <a:stretch>
            <a:fillRect/>
          </a:stretch>
        </p:blipFill>
        <p:spPr>
          <a:xfrm>
            <a:off x="6178805" y="2860205"/>
            <a:ext cx="2076641" cy="1355789"/>
          </a:xfrm>
          <a:prstGeom prst="rect">
            <a:avLst/>
          </a:prstGeom>
        </p:spPr>
      </p:pic>
      <p:pic>
        <p:nvPicPr>
          <p:cNvPr id="6" name="fm37.jpg" descr="id:2147486549;FounderCES"/>
          <p:cNvPicPr/>
          <p:nvPr/>
        </p:nvPicPr>
        <p:blipFill>
          <a:blip r:embed="rId5"/>
          <a:stretch>
            <a:fillRect/>
          </a:stretch>
        </p:blipFill>
        <p:spPr>
          <a:xfrm>
            <a:off x="8979432" y="2844310"/>
            <a:ext cx="2072640" cy="1353185"/>
          </a:xfrm>
          <a:prstGeom prst="rect">
            <a:avLst/>
          </a:prstGeom>
        </p:spPr>
      </p:pic>
      <p:sp>
        <p:nvSpPr>
          <p:cNvPr id="8" name="矩形 7"/>
          <p:cNvSpPr/>
          <p:nvPr/>
        </p:nvSpPr>
        <p:spPr>
          <a:xfrm>
            <a:off x="476994" y="4006805"/>
            <a:ext cx="11234836" cy="646331"/>
          </a:xfrm>
          <a:prstGeom prst="rect">
            <a:avLst/>
          </a:prstGeom>
        </p:spPr>
        <p:txBody>
          <a:bodyPr wrap="square">
            <a:spAutoFit/>
          </a:bodyPr>
          <a:lstStyle/>
          <a:p>
            <a:pPr algn="just">
              <a:lnSpc>
                <a:spcPct val="150000"/>
              </a:lnSpc>
              <a:spcAft>
                <a:spcPts val="0"/>
              </a:spcAft>
              <a:tabLst>
                <a:tab pos="2790825" algn="l"/>
                <a:tab pos="5490845" algn="l"/>
                <a:tab pos="8011160" algn="l"/>
              </a:tabLst>
            </a:pPr>
            <a:r>
              <a:rPr lang="en-US" altLang="zh-CN" sz="2400" b="0" smtClean="0">
                <a:solidFill>
                  <a:srgbClr val="000000"/>
                </a:solidFill>
                <a:cs typeface="Times New Roman" panose="02020603050405020304" pitchFamily="18" charset="0"/>
              </a:rPr>
              <a:t>              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B                                 C</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D</a:t>
            </a:r>
            <a:endParaRPr lang="zh-CN" altLang="zh-CN" sz="1200" b="0">
              <a:solidFill>
                <a:srgbClr val="000000"/>
              </a:solidFill>
              <a:cs typeface="Times New Roman" panose="02020603050405020304" pitchFamily="18" charset="0"/>
            </a:endParaRPr>
          </a:p>
        </p:txBody>
      </p:sp>
      <p:sp>
        <p:nvSpPr>
          <p:cNvPr id="9" name="矩形 8"/>
          <p:cNvSpPr/>
          <p:nvPr/>
        </p:nvSpPr>
        <p:spPr>
          <a:xfrm>
            <a:off x="1490852" y="2254365"/>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75324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2790825" algn="l"/>
                <a:tab pos="5490845" algn="l"/>
                <a:tab pos="80111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巴中中考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）火出圈的</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哪吒</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、会跳舞的机器人、能思考的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DeepSeek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中国民营企业澎湃沸腾的鲜活身影比比皆是。截至</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月底，全国登记在册民营企业超过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万户，占企业总量的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万户到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年突破</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万户，民营企业成为推进高质量发展的重要基石，更是中国经济不惧风浪的坚实底气。这表明（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国家鼓励、支持、引导非公有制经济发展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要发挥政府在资源配置中的决定性作用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要发挥民营经济在推动经济发展中的主导作用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非公有制经济是社会主义市场经济的重要组成部分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 pos="5490845" algn="l"/>
                <a:tab pos="801116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.①④</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422798" y="3058623"/>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78944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TotalTime>
  <Words>2235</Words>
  <Application>Microsoft Office PowerPoint</Application>
  <PresentationFormat>自定义</PresentationFormat>
  <Paragraphs>114</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Calibri</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602</cp:revision>
  <dcterms:created xsi:type="dcterms:W3CDTF">2020-11-06T05:24:00Z</dcterms:created>
  <dcterms:modified xsi:type="dcterms:W3CDTF">2025-11-16T02:41:47Z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